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E520C7-0597-4E97-994A-56DF99B73EEE}">
  <a:tblStyle styleId="{3EE520C7-0597-4E97-994A-56DF99B73EEE}" styleName="Table_0"/>
  <a:tblStyle styleId="{782100D4-2857-4CB8-AA70-46F7319D4199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.edu/ucomm/brand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 &amp; John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https://www.uc.edu/ucomm/brand.html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John: start in portland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Ryan:GA -- using darwinian structure to sort optimal algorithms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Matlab -- programming software that specializes in Matrices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Algorithms -- thoroughly understand at this point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Hybrids -- only have two hybrid variants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Analyze -- shortened total distances and average total computing time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John &amp; Ryan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Jutshi’s note: This would be a good place in presentation to add attention-grabbing pictures/notes (For final day presentation)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Why AI? Problem Complexity, Time, Technological Advances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John: TSP -- Heuristic approaches since NP-hard (n-1)!/2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John: 1.1179 x 10^9259 or ~10^10^5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John: Converts problem to polynomial time -- still a heuristic approach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John: start in portland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348730" y="1597818"/>
            <a:ext cx="63381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741072" y="2914650"/>
            <a:ext cx="52197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225830" y="479495"/>
            <a:ext cx="6461100" cy="6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4185899" y="-486532"/>
            <a:ext cx="2540700" cy="64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225830" y="479495"/>
            <a:ext cx="6461100" cy="6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225830" y="1473667"/>
            <a:ext cx="6461100" cy="254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590799" y="3305175"/>
            <a:ext cx="60960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2590799" y="2180034"/>
            <a:ext cx="60960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590800" y="479495"/>
            <a:ext cx="6096000" cy="6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590800" y="1200150"/>
            <a:ext cx="29154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5680648" y="1200150"/>
            <a:ext cx="30062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590799" y="479495"/>
            <a:ext cx="6096000" cy="6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2590799" y="1151334"/>
            <a:ext cx="28032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2590799" y="1631156"/>
            <a:ext cx="28032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5626026" y="1151334"/>
            <a:ext cx="30609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5626026" y="1631156"/>
            <a:ext cx="3060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225830" y="479495"/>
            <a:ext cx="6461100" cy="6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225830" y="479495"/>
            <a:ext cx="6461100" cy="6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225830" y="1473667"/>
            <a:ext cx="6461100" cy="254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365300" y="0"/>
            <a:ext cx="1080300" cy="43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Funded by:</a:t>
            </a:r>
          </a:p>
        </p:txBody>
      </p:sp>
      <p:pic>
        <p:nvPicPr>
          <p:cNvPr id="12" name="Shape 1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6300" y="335025"/>
            <a:ext cx="1158119" cy="116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365300" y="1427525"/>
            <a:ext cx="1415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Grant # EEC-1404766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.ytimg.com/vi/RK6eu3jvKzw/hqdefaul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en.wikipedia.org/wiki/K-means_clustering#/media/File:K_Means_Example_Step_1.sv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n.wikipedia.org/wiki/Travelling_salesman_problem#/media/File:Aco_TSP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9bncCkGqCV6NkFQNzZDRDJjSFU/vie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9bncCkGqCV6NEdoYk9aeWwxODQ/vi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9bncCkGqCV6Ym84YUFKMnBzV1U/vie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9bncCkGqCV6VUlwWk9LRkE2bWM/view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obotixinstitute.com/product/scratch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volution101.yolasite.com/natural-selection.php" TargetMode="External"/><Relationship Id="rId5" Type="http://schemas.openxmlformats.org/officeDocument/2006/relationships/hyperlink" Target="https://www.123rf.com/photo_11901045_business-man-hand-drawing-flow-chart-isolated.html" TargetMode="External"/><Relationship Id="rId4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volution101.yolasite.com/natural-selection.php" TargetMode="External"/><Relationship Id="rId4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ath.uwaterloo.ca/tsp/gallery/igraphics/lincol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edia.licdn.com/mpr/mp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waterloo.ca/tsp/problem/pcb3cn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aristotle2digital.blogwyrm.com/?p=384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hackaday.io/project/4955-g-code-optimiz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8.cs.umu.se/kurser/TDBAfl/VT06/algorithms/BOOK/BOOK4/NODE188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2803650" y="498775"/>
            <a:ext cx="5341200" cy="242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Project 3: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“Bio-Inspired Optimization of the Traveling Salesman Problem”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363188" y="2799437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John McClellan </a:t>
            </a:r>
            <a:br>
              <a:rPr lang="en" sz="1800"/>
            </a:br>
            <a:r>
              <a:rPr lang="en" sz="1800"/>
              <a:t>(Reading Community High School, Reading, OH)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Ryan Wright </a:t>
            </a:r>
            <a:br>
              <a:rPr lang="en" sz="1800"/>
            </a:br>
            <a:r>
              <a:rPr lang="en" sz="1800"/>
              <a:t>(Ryle High School, Union, KY)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Faculty Members: Dr. Kelly Cohen and Dr. Jeff Kastner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Graduate Research Assistant: Ms. Jutshi Agarwal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984375" y="300875"/>
            <a:ext cx="67467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Literature Review: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Nearest Neighbor Approach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t="11063" b="11681"/>
          <a:stretch/>
        </p:blipFill>
        <p:spPr>
          <a:xfrm>
            <a:off x="2830550" y="1232887"/>
            <a:ext cx="5372024" cy="354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3974268" y="4782150"/>
            <a:ext cx="3084599" cy="2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https://i.ytimg.com/vi/RK6eu3jvKzw/hqdefault.jpg</a:t>
            </a:r>
            <a:r>
              <a:rPr lang="en" sz="800"/>
              <a:t> </a:t>
            </a:r>
          </a:p>
        </p:txBody>
      </p:sp>
      <p:grpSp>
        <p:nvGrpSpPr>
          <p:cNvPr id="227" name="Shape 227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228" name="Shape 228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>
                  <a:solidFill>
                    <a:srgbClr val="FFFFFF"/>
                  </a:solidFill>
                </a:rPr>
                <a:t>Literature Review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984375" y="300875"/>
            <a:ext cx="67467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Literature Review: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Genetic Algorithms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984375" y="1152475"/>
            <a:ext cx="6541500" cy="131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Darwinian Principles</a:t>
            </a:r>
            <a:br>
              <a:rPr lang="en" sz="3000"/>
            </a:br>
            <a:endParaRPr lang="en" sz="300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Selection, Recombination, Mutation, Migration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242" name="Shape 242" descr="genetic algorith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725" y="3164825"/>
            <a:ext cx="4847075" cy="1887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Shape 243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244" name="Shape 244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>
                  <a:solidFill>
                    <a:srgbClr val="FFFFFF"/>
                  </a:solidFill>
                </a:rPr>
                <a:t>Literature Review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984375" y="300875"/>
            <a:ext cx="67467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Literature Review: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Clustering Methods</a:t>
            </a:r>
          </a:p>
        </p:txBody>
      </p:sp>
      <p:grpSp>
        <p:nvGrpSpPr>
          <p:cNvPr id="257" name="Shape 257"/>
          <p:cNvGrpSpPr/>
          <p:nvPr/>
        </p:nvGrpSpPr>
        <p:grpSpPr>
          <a:xfrm>
            <a:off x="1987593" y="1687423"/>
            <a:ext cx="6554380" cy="1873348"/>
            <a:chOff x="2218682" y="2473825"/>
            <a:chExt cx="5683153" cy="1114425"/>
          </a:xfrm>
        </p:grpSpPr>
        <p:pic>
          <p:nvPicPr>
            <p:cNvPr id="258" name="Shape 258" descr="K_Means_Example_Step_1.svg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18682" y="2473825"/>
              <a:ext cx="1162050" cy="1114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Shape 259" descr="K_Means_Example_Step_2.svg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53414" y="2507162"/>
              <a:ext cx="1219200" cy="1047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Shape 260" descr="K_Means_Example_Step_3.svg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98967" y="2502400"/>
              <a:ext cx="1219200" cy="1057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Shape 261" descr="K_Means_Example_Step_4.svg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644535" y="2488115"/>
              <a:ext cx="125730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Shape 262"/>
          <p:cNvSpPr txBox="1"/>
          <p:nvPr/>
        </p:nvSpPr>
        <p:spPr>
          <a:xfrm>
            <a:off x="1984375" y="3560775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Random “Means”        Initial Clusters         Centroid Comparison      New Clusters	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2617475" y="3968350"/>
            <a:ext cx="82083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https://en.wikipedia.org/wiki/K-means_clustering#/media/File:K_Means_Example_Step_1.svg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  <p:grpSp>
        <p:nvGrpSpPr>
          <p:cNvPr id="264" name="Shape 264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265" name="Shape 265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>
                  <a:solidFill>
                    <a:srgbClr val="FFFFFF"/>
                  </a:solidFill>
                </a:rPr>
                <a:t>Literature Review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2095150" y="1279250"/>
            <a:ext cx="6774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indent="0">
              <a:spcBef>
                <a:spcPts val="0"/>
              </a:spcBef>
              <a:buNone/>
            </a:pPr>
            <a:r>
              <a:rPr lang="en" sz="2400"/>
              <a:t>To develop a hybrid algorithm that can produce approximate solutions to the TSP efficiently. 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2005100" y="391350"/>
            <a:ext cx="31386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b="1"/>
              <a:t>Main Goal</a:t>
            </a:r>
          </a:p>
        </p:txBody>
      </p:sp>
      <p:pic>
        <p:nvPicPr>
          <p:cNvPr id="279" name="Shape 279" descr="600px-Aco_TSP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475" y="2334187"/>
            <a:ext cx="57150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2394475" y="4341450"/>
            <a:ext cx="52308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https://en.wikipedia.org/wiki/Travelling_salesman_problem#/media/File:Aco_TSP.svg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1" name="Shape 281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282" name="Shape 282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>
                  <a:solidFill>
                    <a:srgbClr val="FFFFFF"/>
                  </a:solidFill>
                </a:rPr>
                <a:t>Goals  &amp; Objectives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016400" y="406575"/>
            <a:ext cx="67032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600" b="1"/>
              <a:t>Objectives &amp; Research Tasks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308575" y="1152475"/>
            <a:ext cx="6523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Understand code written in MATLAB</a:t>
            </a:r>
            <a:br>
              <a:rPr lang="en" sz="2400"/>
            </a:br>
            <a:endParaRPr lang="en"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Learn GA and 2-OPT algorithms for solving TSP</a:t>
            </a:r>
            <a:br>
              <a:rPr lang="en" sz="2400"/>
            </a:br>
            <a:endParaRPr lang="en"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Create &amp; test hybrids</a:t>
            </a:r>
            <a:br>
              <a:rPr lang="en" sz="2400"/>
            </a:br>
            <a:endParaRPr lang="en" sz="2400"/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Analyze the results</a:t>
            </a:r>
          </a:p>
        </p:txBody>
      </p:sp>
      <p:grpSp>
        <p:nvGrpSpPr>
          <p:cNvPr id="296" name="Shape 296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297" name="Shape 297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299" name="Shape 299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>
                  <a:solidFill>
                    <a:srgbClr val="FFFFFF"/>
                  </a:solidFill>
                </a:rPr>
                <a:t>Goals  &amp; Objectives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2030250" y="391350"/>
            <a:ext cx="71136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600" b="1"/>
              <a:t>Research Timeline and Training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854450" y="1017450"/>
            <a:ext cx="3337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Introduction to Programing</a:t>
            </a:r>
            <a:br>
              <a:rPr lang="en" sz="2400"/>
            </a:br>
            <a:endParaRPr lang="en"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MATLAB Syntax</a:t>
            </a:r>
            <a:br>
              <a:rPr lang="en" sz="2400"/>
            </a:br>
            <a:endParaRPr lang="en"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Overview of TSP</a:t>
            </a:r>
            <a:br>
              <a:rPr lang="en" sz="2400"/>
            </a:br>
            <a:endParaRPr lang="en" sz="2400"/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Overview of GA and </a:t>
            </a:r>
            <a:r>
              <a:rPr lang="en" sz="2400" i="1"/>
              <a:t>k</a:t>
            </a:r>
            <a:r>
              <a:rPr lang="en" sz="2400"/>
              <a:t>-OPT</a:t>
            </a:r>
          </a:p>
        </p:txBody>
      </p:sp>
      <p:pic>
        <p:nvPicPr>
          <p:cNvPr id="311" name="Shape 311" descr="roadmap pt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949" y="1017446"/>
            <a:ext cx="2408499" cy="183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 descr="roadmap pt 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949" y="2851375"/>
            <a:ext cx="2408499" cy="1989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Shape 313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314" name="Shape 314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Training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2000825" y="391350"/>
            <a:ext cx="6962400" cy="101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64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/>
              <a:t>2-OPT</a:t>
            </a:r>
          </a:p>
        </p:txBody>
      </p:sp>
      <p:sp>
        <p:nvSpPr>
          <p:cNvPr id="327" name="Shape 327" title="2-OPT.avi">
            <a:hlinkClick r:id="rId3"/>
          </p:cNvPr>
          <p:cNvSpPr/>
          <p:nvPr/>
        </p:nvSpPr>
        <p:spPr>
          <a:xfrm>
            <a:off x="3656250" y="895700"/>
            <a:ext cx="5232150" cy="392412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28" name="Shape 328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329" name="Shape 329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330" name="Shape 330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332" name="Shape 332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333" name="Shape 333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334" name="Shape 334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2000825" y="391350"/>
            <a:ext cx="6962400" cy="101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64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/>
              <a:t>2-OPT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950" y="1580075"/>
            <a:ext cx="3390225" cy="31966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7974" y="1580075"/>
            <a:ext cx="3390224" cy="317945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344" name="Shape 344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345" name="Shape 345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346" name="Shape 346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348" name="Shape 348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349" name="Shape 349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351" name="Shape 351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2016025" y="0"/>
            <a:ext cx="6962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600" b="1"/>
              <a:t>Research Methods: </a:t>
            </a:r>
            <a:r>
              <a:rPr lang="en" sz="3000" b="1"/>
              <a:t>GA creation</a:t>
            </a:r>
          </a:p>
        </p:txBody>
      </p:sp>
      <p:pic>
        <p:nvPicPr>
          <p:cNvPr id="358" name="Shape 358" descr="pub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550" y="626100"/>
            <a:ext cx="5616799" cy="4212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Shape 359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360" name="Shape 360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364" name="Shape 364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2000825" y="391350"/>
            <a:ext cx="6962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Optimizing the GA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2000825" y="1365525"/>
            <a:ext cx="6831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Mutation rate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Recombinant length/locations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How selective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Generations</a:t>
            </a:r>
          </a:p>
        </p:txBody>
      </p:sp>
      <p:grpSp>
        <p:nvGrpSpPr>
          <p:cNvPr id="374" name="Shape 374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375" name="Shape 375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000825" y="376125"/>
            <a:ext cx="50145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b="1"/>
              <a:t>Table of Contents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073075" y="1152475"/>
            <a:ext cx="675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indent="0" rtl="0">
              <a:spcBef>
                <a:spcPts val="0"/>
              </a:spcBef>
              <a:buNone/>
            </a:pPr>
            <a:r>
              <a:rPr lang="en" sz="2400"/>
              <a:t>Abstract</a:t>
            </a:r>
            <a:br>
              <a:rPr lang="en" sz="2400"/>
            </a:br>
            <a:r>
              <a:rPr lang="en" sz="2400"/>
              <a:t>Introduction</a:t>
            </a:r>
            <a:br>
              <a:rPr lang="en" sz="2400"/>
            </a:br>
            <a:r>
              <a:rPr lang="en" sz="2400"/>
              <a:t>Background Literature Review</a:t>
            </a:r>
            <a:br>
              <a:rPr lang="en" sz="2400"/>
            </a:br>
            <a:r>
              <a:rPr lang="en" sz="2400"/>
              <a:t>Main Goal</a:t>
            </a:r>
            <a:br>
              <a:rPr lang="en" sz="2400"/>
            </a:br>
            <a:r>
              <a:rPr lang="en" sz="2400"/>
              <a:t>Objectives &amp; Research Tasks</a:t>
            </a:r>
            <a:br>
              <a:rPr lang="en" sz="2400"/>
            </a:br>
            <a:r>
              <a:rPr lang="en" sz="2400"/>
              <a:t>Research Timeline and Training</a:t>
            </a:r>
            <a:br>
              <a:rPr lang="en" sz="2400"/>
            </a:br>
            <a:r>
              <a:rPr lang="en" sz="2400"/>
              <a:t>Units</a:t>
            </a:r>
            <a:br>
              <a:rPr lang="en" sz="2400"/>
            </a:br>
            <a:r>
              <a:rPr lang="en" sz="2400"/>
              <a:t>Research Progress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" sz="2400"/>
              <a:t>Conclusions</a:t>
            </a:r>
          </a:p>
        </p:txBody>
      </p:sp>
      <p:grpSp>
        <p:nvGrpSpPr>
          <p:cNvPr id="105" name="Shape 105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106" name="Shape 106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107" name="Shape 107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" name="Shape 387"/>
          <p:cNvGraphicFramePr/>
          <p:nvPr/>
        </p:nvGraphicFramePr>
        <p:xfrm>
          <a:off x="2176312" y="951825"/>
          <a:ext cx="6334125" cy="2956560"/>
        </p:xfrm>
        <a:graphic>
          <a:graphicData uri="http://schemas.openxmlformats.org/drawingml/2006/table">
            <a:tbl>
              <a:tblPr>
                <a:noFill/>
                <a:tableStyleId>{3EE520C7-0597-4E97-994A-56DF99B73EEE}</a:tableStyleId>
              </a:tblPr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Average Distance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Average Distance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Average Distance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Mutation=1/4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17.61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Recomb=50%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18.02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Selection=</a:t>
                      </a:r>
                      <a:br>
                        <a:rPr lang="en" sz="1000"/>
                      </a:br>
                      <a:r>
                        <a:rPr lang="en" sz="1000"/>
                        <a:t>Top 10%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11.72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Mutation=1/6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17.59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Recomb=40%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17.29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Selection=</a:t>
                      </a:r>
                      <a:br>
                        <a:rPr lang="en" sz="1000"/>
                      </a:br>
                      <a:r>
                        <a:rPr lang="en" sz="1000"/>
                        <a:t>Top 15%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12.15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Mutation=1/8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17.04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Recomb=30%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16.86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Selection=</a:t>
                      </a:r>
                      <a:br>
                        <a:rPr lang="en" sz="1000"/>
                      </a:br>
                      <a:r>
                        <a:rPr lang="en" sz="1000"/>
                        <a:t>Top 20%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15.98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Mutation=1/10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16.92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Recomb=20%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16.11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Selection=</a:t>
                      </a:r>
                      <a:br>
                        <a:rPr lang="en" sz="1000"/>
                      </a:br>
                      <a:r>
                        <a:rPr lang="en" sz="1000"/>
                        <a:t>Top 30%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17.54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Mutation=1/20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16.72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Recomb=15%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15.53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Selection=</a:t>
                      </a:r>
                      <a:br>
                        <a:rPr lang="en" sz="1000"/>
                      </a:br>
                      <a:r>
                        <a:rPr lang="en" sz="1000"/>
                        <a:t>Top 40%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17.66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Mutation=1/40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17.12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Recomb=10%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15.94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Selection=</a:t>
                      </a:r>
                      <a:br>
                        <a:rPr lang="en" sz="1000"/>
                      </a:br>
                      <a:r>
                        <a:rPr lang="en" sz="1000"/>
                        <a:t>5-35%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17.61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Mutation=1/60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17.27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Recomb=5%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16.86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Selection=</a:t>
                      </a:r>
                      <a:br>
                        <a:rPr lang="en" sz="1000"/>
                      </a:br>
                      <a:r>
                        <a:rPr lang="en" sz="1000"/>
                        <a:t>10-40%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18.2</a:t>
                      </a:r>
                    </a:p>
                  </a:txBody>
                  <a:tcPr marL="68575" marR="68575" marT="9525" marB="9525" anchor="ctr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88" name="Shape 388"/>
          <p:cNvGraphicFramePr/>
          <p:nvPr/>
        </p:nvGraphicFramePr>
        <p:xfrm>
          <a:off x="2228712" y="3911125"/>
          <a:ext cx="6229350" cy="1074330"/>
        </p:xfrm>
        <a:graphic>
          <a:graphicData uri="http://schemas.openxmlformats.org/drawingml/2006/table">
            <a:tbl>
              <a:tblPr>
                <a:noFill/>
                <a:tableStyleId>{3EE520C7-0597-4E97-994A-56DF99B73EEE}</a:tableStyleId>
              </a:tblPr>
              <a:tblGrid>
                <a:gridCol w="34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GA tested:</a:t>
                      </a: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Average Distance Produced:</a:t>
                      </a: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Initial GA (Mutation 1/6, Recomb 40%, Select top 30%)</a:t>
                      </a: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17.46</a:t>
                      </a: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Optimized GA (Mutation 1/20, Recomb 15%, Select top 10%)</a:t>
                      </a: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11.61</a:t>
                      </a:r>
                    </a:p>
                  </a:txBody>
                  <a:tcPr marL="68575" marR="68575" marT="91425" marB="914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2000850" y="102025"/>
            <a:ext cx="6962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Optimizing the GA</a:t>
            </a:r>
          </a:p>
        </p:txBody>
      </p:sp>
      <p:grpSp>
        <p:nvGrpSpPr>
          <p:cNvPr id="390" name="Shape 390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391" name="Shape 391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392" name="Shape 392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393" name="Shape 393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394" name="Shape 394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395" name="Shape 395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396" name="Shape 396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397" name="Shape 397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398" name="Shape 398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2000825" y="391350"/>
            <a:ext cx="6962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Running GA</a:t>
            </a:r>
          </a:p>
        </p:txBody>
      </p:sp>
      <p:sp>
        <p:nvSpPr>
          <p:cNvPr id="404" name="Shape 404" title="GA_test.avi">
            <a:hlinkClick r:id="rId3"/>
          </p:cNvPr>
          <p:cNvSpPr/>
          <p:nvPr/>
        </p:nvSpPr>
        <p:spPr>
          <a:xfrm>
            <a:off x="3564800" y="1218325"/>
            <a:ext cx="5003550" cy="375267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05" name="Shape 405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406" name="Shape 406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407" name="Shape 407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408" name="Shape 408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411" name="Shape 411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412" name="Shape 412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413" name="Shape 413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2000825" y="391350"/>
            <a:ext cx="6962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Running GA</a:t>
            </a:r>
          </a:p>
        </p:txBody>
      </p:sp>
      <p:pic>
        <p:nvPicPr>
          <p:cNvPr id="419" name="Shape 419" descr="GA resul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025" y="1329875"/>
            <a:ext cx="6318000" cy="355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Shape 420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421" name="Shape 421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422" name="Shape 422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423" name="Shape 423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426" name="Shape 426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427" name="Shape 427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428" name="Shape 428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2000825" y="391350"/>
            <a:ext cx="6962400" cy="101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64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/>
              <a:t>GA Results</a:t>
            </a:r>
          </a:p>
        </p:txBody>
      </p:sp>
      <p:grpSp>
        <p:nvGrpSpPr>
          <p:cNvPr id="434" name="Shape 434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435" name="Shape 435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436" name="Shape 436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437" name="Shape 437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438" name="Shape 438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439" name="Shape 439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440" name="Shape 440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441" name="Shape 441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442" name="Shape 442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  <p:pic>
        <p:nvPicPr>
          <p:cNvPr id="443" name="Shape 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975" y="1602024"/>
            <a:ext cx="3321301" cy="291127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44" name="Shape 4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675" y="1602025"/>
            <a:ext cx="3398925" cy="291127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2000825" y="391350"/>
            <a:ext cx="6962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Creating a Hybrid Algorithm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2000825" y="1365525"/>
            <a:ext cx="6831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Replace Migration with 2-OPT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Apply Clustering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Adjust Percentages?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51" name="Shape 451"/>
          <p:cNvGrpSpPr/>
          <p:nvPr/>
        </p:nvGrpSpPr>
        <p:grpSpPr>
          <a:xfrm>
            <a:off x="3" y="1661067"/>
            <a:ext cx="1974918" cy="2601578"/>
            <a:chOff x="502000" y="2046600"/>
            <a:chExt cx="1390200" cy="3368175"/>
          </a:xfrm>
        </p:grpSpPr>
        <p:sp>
          <p:nvSpPr>
            <p:cNvPr id="452" name="Shape 452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453" name="Shape 453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454" name="Shape 454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455" name="Shape 455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456" name="Shape 456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457" name="Shape 457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458" name="Shape 458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459" name="Shape 459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2000825" y="391350"/>
            <a:ext cx="6962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Running Hybrid Algorithm</a:t>
            </a:r>
          </a:p>
        </p:txBody>
      </p:sp>
      <p:sp>
        <p:nvSpPr>
          <p:cNvPr id="465" name="Shape 465" title="Hyrbid.avi">
            <a:hlinkClick r:id="rId3"/>
          </p:cNvPr>
          <p:cNvSpPr/>
          <p:nvPr/>
        </p:nvSpPr>
        <p:spPr>
          <a:xfrm>
            <a:off x="3070175" y="1338000"/>
            <a:ext cx="4823700" cy="361777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66" name="Shape 466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467" name="Shape 467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468" name="Shape 468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470" name="Shape 470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</a:t>
              </a:r>
            </a:p>
          </p:txBody>
        </p:sp>
        <p:sp>
          <p:nvSpPr>
            <p:cNvPr id="471" name="Shape 471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Trainings</a:t>
              </a:r>
            </a:p>
          </p:txBody>
        </p:sp>
        <p:sp>
          <p:nvSpPr>
            <p:cNvPr id="472" name="Shape 472"/>
            <p:cNvSpPr/>
            <p:nvPr/>
          </p:nvSpPr>
          <p:spPr>
            <a:xfrm>
              <a:off x="502000" y="4260531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473" name="Shape 473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2000825" y="391350"/>
            <a:ext cx="6962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Running Hybrid Algorithm</a:t>
            </a:r>
          </a:p>
        </p:txBody>
      </p:sp>
      <p:pic>
        <p:nvPicPr>
          <p:cNvPr id="480" name="Shape 480" descr="hybri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350" y="1267750"/>
            <a:ext cx="6704874" cy="374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1" name="Shape 481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482" name="Shape 482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483" name="Shape 483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484" name="Shape 484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485" name="Shape 485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487" name="Shape 487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488" name="Shape 488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489" name="Shape 489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2000825" y="391350"/>
            <a:ext cx="6962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Hybrid Algorithm</a:t>
            </a:r>
          </a:p>
        </p:txBody>
      </p:sp>
      <p:grpSp>
        <p:nvGrpSpPr>
          <p:cNvPr id="495" name="Shape 495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496" name="Shape 496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497" name="Shape 497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498" name="Shape 498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499" name="Shape 499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500" name="Shape 500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501" name="Shape 501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502" name="Shape 502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503" name="Shape 503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  <p:pic>
        <p:nvPicPr>
          <p:cNvPr id="504" name="Shape 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975" y="1340425"/>
            <a:ext cx="3448400" cy="291396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05" name="Shape 5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7400" y="1365702"/>
            <a:ext cx="3325824" cy="291397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2111050" y="376125"/>
            <a:ext cx="6746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Clustering</a:t>
            </a:r>
          </a:p>
        </p:txBody>
      </p:sp>
      <p:sp>
        <p:nvSpPr>
          <p:cNvPr id="511" name="Shape 511" title="Cluster 2-OPT.avi">
            <a:hlinkClick r:id="rId3"/>
          </p:cNvPr>
          <p:cNvSpPr/>
          <p:nvPr/>
        </p:nvSpPr>
        <p:spPr>
          <a:xfrm>
            <a:off x="2057250" y="1773750"/>
            <a:ext cx="3468766" cy="26015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512" name="Shape 512" descr="clust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2900" y="1773749"/>
            <a:ext cx="3329749" cy="26015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513" name="Shape 513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514" name="Shape 514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515" name="Shape 515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516" name="Shape 516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517" name="Shape 517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518" name="Shape 518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519" name="Shape 519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520" name="Shape 520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521" name="Shape 521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2111050" y="376125"/>
            <a:ext cx="6746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Clustering vs. Non-clustering</a:t>
            </a:r>
          </a:p>
        </p:txBody>
      </p:sp>
      <p:graphicFrame>
        <p:nvGraphicFramePr>
          <p:cNvPr id="527" name="Shape 527"/>
          <p:cNvGraphicFramePr/>
          <p:nvPr/>
        </p:nvGraphicFramePr>
        <p:xfrm>
          <a:off x="2111050" y="1794050"/>
          <a:ext cx="6918300" cy="1995375"/>
        </p:xfrm>
        <a:graphic>
          <a:graphicData uri="http://schemas.openxmlformats.org/drawingml/2006/table">
            <a:tbl>
              <a:tblPr>
                <a:noFill/>
                <a:tableStyleId>{782100D4-2857-4CB8-AA70-46F7319D4199}</a:tableStyleId>
              </a:tblPr>
              <a:tblGrid>
                <a:gridCol w="80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51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2-OPT</a:t>
                      </a:r>
                      <a:br>
                        <a:rPr lang="en" sz="1200"/>
                      </a:br>
                      <a:r>
                        <a:rPr lang="en" sz="1200"/>
                        <a:t>(Random)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2-OPT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(NN)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 Clusters</a:t>
                      </a:r>
                      <a:br>
                        <a:rPr lang="en" sz="1200"/>
                      </a:br>
                      <a:r>
                        <a:rPr lang="en" sz="1200"/>
                        <a:t>(Random)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 Clusters</a:t>
                      </a:r>
                      <a:br>
                        <a:rPr lang="en" sz="1200">
                          <a:solidFill>
                            <a:schemeClr val="dk1"/>
                          </a:solidFill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(NN)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3 Clusters</a:t>
                      </a:r>
                      <a:br>
                        <a:rPr lang="en" sz="1200">
                          <a:solidFill>
                            <a:schemeClr val="dk1"/>
                          </a:solidFill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(Random)</a:t>
                      </a:r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3 Clusters</a:t>
                      </a:r>
                      <a:br>
                        <a:rPr lang="en" sz="1200">
                          <a:solidFill>
                            <a:schemeClr val="dk1"/>
                          </a:solidFill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(NN)</a:t>
                      </a:r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Time (secs)</a:t>
                      </a:r>
                    </a:p>
                  </a:txBody>
                  <a:tcPr marL="91425" marR="91425" marT="91425" marB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0.1599</a:t>
                      </a: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0.1279</a:t>
                      </a: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0.5643</a:t>
                      </a: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0.6047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0.3542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0.5834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1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Min Distance</a:t>
                      </a:r>
                    </a:p>
                  </a:txBody>
                  <a:tcPr marL="91425" marR="91425" marT="91425" marB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6.7347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5.9152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6.3028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6.1582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6.0155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5.7115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8" name="Shape 528"/>
          <p:cNvSpPr txBox="1"/>
          <p:nvPr/>
        </p:nvSpPr>
        <p:spPr>
          <a:xfrm>
            <a:off x="2064675" y="1324850"/>
            <a:ext cx="6583800" cy="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2-OPT vs. Clustering as a Baseline of Comparative Study: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2111050" y="3839450"/>
            <a:ext cx="6583800" cy="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cities, 100 iterations</a:t>
            </a:r>
          </a:p>
        </p:txBody>
      </p:sp>
      <p:grpSp>
        <p:nvGrpSpPr>
          <p:cNvPr id="530" name="Shape 530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531" name="Shape 531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532" name="Shape 532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533" name="Shape 533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534" name="Shape 534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535" name="Shape 535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536" name="Shape 536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537" name="Shape 537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538" name="Shape 538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016050" y="406575"/>
            <a:ext cx="30972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b="1"/>
              <a:t>Abstract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212425" y="1300225"/>
            <a:ext cx="66198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i="1"/>
              <a:t>“Genetic algorithms apply biological concepts to a guided programming search technique for intelligence systems. One such problem that can make use of such a tool is the Traveling Salesman Problem (TSP). By combining a 2-OPT approach with the genetic algorithms, new, more optimal ways to tackle this problem may become more evident…”</a:t>
            </a:r>
          </a:p>
        </p:txBody>
      </p:sp>
      <p:grpSp>
        <p:nvGrpSpPr>
          <p:cNvPr id="120" name="Shape 120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121" name="Shape 121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Abstract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title"/>
          </p:nvPr>
        </p:nvSpPr>
        <p:spPr>
          <a:xfrm>
            <a:off x="2111050" y="376125"/>
            <a:ext cx="6746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Research Methods: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Clustering vs. Non-clustering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2064675" y="1324850"/>
            <a:ext cx="6583800" cy="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Clustering vs Non-clustering in the Hybrid Algorithm:</a:t>
            </a:r>
          </a:p>
        </p:txBody>
      </p:sp>
      <p:grpSp>
        <p:nvGrpSpPr>
          <p:cNvPr id="545" name="Shape 545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546" name="Shape 546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547" name="Shape 547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548" name="Shape 548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549" name="Shape 549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550" name="Shape 550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551" name="Shape 551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Methods</a:t>
              </a:r>
            </a:p>
          </p:txBody>
        </p:sp>
        <p:sp>
          <p:nvSpPr>
            <p:cNvPr id="552" name="Shape 552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553" name="Shape 553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  <p:pic>
        <p:nvPicPr>
          <p:cNvPr id="554" name="Shape 5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325" y="1958175"/>
            <a:ext cx="3343974" cy="242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55" name="Shape 5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3246" y="1971337"/>
            <a:ext cx="3307679" cy="239897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2225830" y="479495"/>
            <a:ext cx="6461100" cy="641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Conclusions: Research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2225825" y="1473677"/>
            <a:ext cx="6461100" cy="340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SzPct val="100000"/>
            </a:pPr>
            <a:r>
              <a:rPr lang="en" sz="3000"/>
              <a:t>Best results = Hybrid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" sz="3000"/>
              <a:t>Quickest = 2-OPT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Best option depends on application!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Clustering = YES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buNone/>
            </a:pPr>
            <a:endParaRPr sz="3000"/>
          </a:p>
        </p:txBody>
      </p:sp>
      <p:grpSp>
        <p:nvGrpSpPr>
          <p:cNvPr id="562" name="Shape 562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563" name="Shape 563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564" name="Shape 564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565" name="Shape 565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566" name="Shape 566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</a:t>
              </a:r>
            </a:p>
          </p:txBody>
        </p:sp>
        <p:sp>
          <p:nvSpPr>
            <p:cNvPr id="567" name="Shape 567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568" name="Shape 568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569" name="Shape 569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Conclusions</a:t>
              </a:r>
            </a:p>
          </p:txBody>
        </p:sp>
        <p:sp>
          <p:nvSpPr>
            <p:cNvPr id="570" name="Shape 570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2225830" y="479495"/>
            <a:ext cx="6461100" cy="641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Conclusions: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Goals and Objectives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2225825" y="1121202"/>
            <a:ext cx="6461100" cy="340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Understand code written in MATLAB?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Learn GA and 2-OPT algorithms?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Create, test, and analyze hybrids?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Develop a hybrid algorithm that can produce approximate solutions to the TSP efficiently?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buNone/>
            </a:pPr>
            <a:endParaRPr sz="3000"/>
          </a:p>
        </p:txBody>
      </p:sp>
      <p:grpSp>
        <p:nvGrpSpPr>
          <p:cNvPr id="577" name="Shape 577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578" name="Shape 578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579" name="Shape 579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580" name="Shape 580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581" name="Shape 581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</a:t>
              </a:r>
            </a:p>
          </p:txBody>
        </p:sp>
        <p:sp>
          <p:nvSpPr>
            <p:cNvPr id="582" name="Shape 582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583" name="Shape 583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584" name="Shape 584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Research Conclusions</a:t>
              </a:r>
            </a:p>
          </p:txBody>
        </p:sp>
        <p:sp>
          <p:nvSpPr>
            <p:cNvPr id="585" name="Shape 585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  <p:pic>
        <p:nvPicPr>
          <p:cNvPr id="586" name="Shape 586" descr="check-mark-1292787_960_7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5105" y="1060500"/>
            <a:ext cx="850272" cy="8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Shape 587" descr="check-mark-1292787_960_7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2330" y="1895700"/>
            <a:ext cx="850272" cy="8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Shape 588" descr="check-mark-1292787_960_7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2330" y="2806700"/>
            <a:ext cx="850272" cy="8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Shape 589" descr="check-mark-1292787_960_7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730" y="3990825"/>
            <a:ext cx="850272" cy="8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2011350" y="452225"/>
            <a:ext cx="35610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b="1"/>
              <a:t>John’s Unit</a:t>
            </a:r>
          </a:p>
        </p:txBody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2011350" y="1266325"/>
            <a:ext cx="3876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/>
              <a:t>Big Idea:</a:t>
            </a:r>
            <a:r>
              <a:rPr lang="en" sz="2000"/>
              <a:t> Computer Programming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/>
              <a:t>Essential Question:</a:t>
            </a:r>
            <a:r>
              <a:rPr lang="en" sz="2000"/>
              <a:t> How do computers think?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/>
              <a:t>Challenge:</a:t>
            </a:r>
            <a:r>
              <a:rPr lang="en" sz="2000"/>
              <a:t> Use Scratch to design an </a:t>
            </a:r>
            <a:r>
              <a:rPr lang="en" sz="2000" u="sng"/>
              <a:t>automated</a:t>
            </a:r>
            <a:r>
              <a:rPr lang="en" sz="2000"/>
              <a:t> character to run a task within a certain time limit.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5824175" y="3396100"/>
            <a:ext cx="2769600" cy="4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u="sng">
                <a:solidFill>
                  <a:schemeClr val="hlink"/>
                </a:solidFill>
                <a:hlinkClick r:id="rId3"/>
              </a:rPr>
              <a:t>http://robotixinstitute.com/product/scratch/</a:t>
            </a:r>
            <a:r>
              <a:rPr lang="en" sz="900"/>
              <a:t> </a:t>
            </a:r>
          </a:p>
        </p:txBody>
      </p:sp>
      <p:pic>
        <p:nvPicPr>
          <p:cNvPr id="597" name="Shape 5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224" y="915450"/>
            <a:ext cx="2683550" cy="2480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Shape 598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599" name="Shape 599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600" name="Shape 600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601" name="Shape 601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602" name="Shape 602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603" name="Shape 603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604" name="Shape 604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605" name="Shape 605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606" name="Shape 606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title"/>
          </p:nvPr>
        </p:nvSpPr>
        <p:spPr>
          <a:xfrm>
            <a:off x="1994775" y="0"/>
            <a:ext cx="54711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b="1"/>
              <a:t>John’s Unit (cont.)</a:t>
            </a:r>
          </a:p>
        </p:txBody>
      </p:sp>
      <p:pic>
        <p:nvPicPr>
          <p:cNvPr id="612" name="Shape 612" descr="Lesson-Activi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650" y="677993"/>
            <a:ext cx="7035349" cy="4373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3" name="Shape 613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614" name="Shape 614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615" name="Shape 615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616" name="Shape 616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617" name="Shape 617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618" name="Shape 618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619" name="Shape 619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620" name="Shape 620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621" name="Shape 621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title"/>
          </p:nvPr>
        </p:nvSpPr>
        <p:spPr>
          <a:xfrm>
            <a:off x="1990525" y="391350"/>
            <a:ext cx="38124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b="1"/>
              <a:t>Ryan’s Unit</a:t>
            </a:r>
          </a:p>
        </p:txBody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1990525" y="1166762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Big Idea: </a:t>
            </a:r>
            <a:r>
              <a:rPr lang="en" sz="1800"/>
              <a:t>Natural Selection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/>
              <a:t>Essential Question: </a:t>
            </a:r>
            <a:r>
              <a:rPr lang="en" sz="1800"/>
              <a:t>How is life optimized by natural forces to be the best at surviving in its particular niche?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/>
              <a:t>Challenge:</a:t>
            </a:r>
            <a:r>
              <a:rPr lang="en" sz="1800"/>
              <a:t> Create a system (flow chart or algorithm) that shows the process of how nature optimizes life through natural selection.</a:t>
            </a:r>
          </a:p>
        </p:txBody>
      </p:sp>
      <p:pic>
        <p:nvPicPr>
          <p:cNvPr id="628" name="Shape 628" descr="darwins_finch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700" y="187100"/>
            <a:ext cx="2913424" cy="226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Shape 629" descr="11901045-Business-man-hand-drawing-flow-chart-isolated-Stock-Photo-flowchar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9699" y="2601574"/>
            <a:ext cx="2962748" cy="21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Shape 630"/>
          <p:cNvSpPr txBox="1"/>
          <p:nvPr/>
        </p:nvSpPr>
        <p:spPr>
          <a:xfrm>
            <a:off x="5869700" y="4732475"/>
            <a:ext cx="32145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https://www.123rf.com/photo_11901045_business-man-hand-drawing-flow-chart-isolated.html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1" name="Shape 631"/>
          <p:cNvSpPr txBox="1"/>
          <p:nvPr/>
        </p:nvSpPr>
        <p:spPr>
          <a:xfrm>
            <a:off x="5802925" y="2449875"/>
            <a:ext cx="39999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http://evolution101.yolasite.com/natural-selection.php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2" name="Shape 632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633" name="Shape 633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634" name="Shape 634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635" name="Shape 635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636" name="Shape 636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637" name="Shape 637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638" name="Shape 638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639" name="Shape 639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640" name="Shape 640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title"/>
          </p:nvPr>
        </p:nvSpPr>
        <p:spPr>
          <a:xfrm>
            <a:off x="1950600" y="391350"/>
            <a:ext cx="52428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b="1"/>
              <a:t>Ryan’s Unit (cont.)</a:t>
            </a:r>
          </a:p>
        </p:txBody>
      </p:sp>
      <p:pic>
        <p:nvPicPr>
          <p:cNvPr id="646" name="Shape 646" descr="0627171120[2911]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420" y="1520639"/>
            <a:ext cx="1552953" cy="181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Shape 647" descr="darwins_finch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9650" y="2541824"/>
            <a:ext cx="1069052" cy="856499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 txBox="1"/>
          <p:nvPr/>
        </p:nvSpPr>
        <p:spPr>
          <a:xfrm>
            <a:off x="1974025" y="3398326"/>
            <a:ext cx="12603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http://evolution101.yolasite.com/natural-selection.php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9" name="Shape 649"/>
          <p:cNvSpPr txBox="1"/>
          <p:nvPr/>
        </p:nvSpPr>
        <p:spPr>
          <a:xfrm>
            <a:off x="3138700" y="1252650"/>
            <a:ext cx="24582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Research organisms,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come up with multiple things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that could have caused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splits. 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7590900" y="3283125"/>
            <a:ext cx="15531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conditions/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organisms added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5838275" y="4308300"/>
            <a:ext cx="73410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Refine/improve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original solution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3408800" y="4308300"/>
            <a:ext cx="73410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Share with class: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Poster and Powerpoint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2069650" y="1999300"/>
            <a:ext cx="15531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Define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Problem: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3138700" y="1017450"/>
            <a:ext cx="73410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Gather info, ID alternatives:         Select &amp; implement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                                                     solution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7645500" y="2855800"/>
            <a:ext cx="14439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Evaluate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Solution: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5817425" y="4024425"/>
            <a:ext cx="18318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Refine: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3408800" y="4024425"/>
            <a:ext cx="15528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Communicate:</a:t>
            </a:r>
          </a:p>
        </p:txBody>
      </p:sp>
      <p:cxnSp>
        <p:nvCxnSpPr>
          <p:cNvPr id="658" name="Shape 658"/>
          <p:cNvCxnSpPr/>
          <p:nvPr/>
        </p:nvCxnSpPr>
        <p:spPr>
          <a:xfrm rot="10800000" flipH="1">
            <a:off x="2921850" y="2187900"/>
            <a:ext cx="304200" cy="33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9" name="Shape 659"/>
          <p:cNvCxnSpPr/>
          <p:nvPr/>
        </p:nvCxnSpPr>
        <p:spPr>
          <a:xfrm>
            <a:off x="5371850" y="1411825"/>
            <a:ext cx="380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0" name="Shape 660"/>
          <p:cNvCxnSpPr/>
          <p:nvPr/>
        </p:nvCxnSpPr>
        <p:spPr>
          <a:xfrm>
            <a:off x="7547950" y="2020525"/>
            <a:ext cx="471600" cy="77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1" name="Shape 661"/>
          <p:cNvCxnSpPr/>
          <p:nvPr/>
        </p:nvCxnSpPr>
        <p:spPr>
          <a:xfrm flipH="1">
            <a:off x="7243625" y="3877050"/>
            <a:ext cx="715200" cy="56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2" name="Shape 662"/>
          <p:cNvCxnSpPr/>
          <p:nvPr/>
        </p:nvCxnSpPr>
        <p:spPr>
          <a:xfrm rot="10800000">
            <a:off x="5364200" y="4567875"/>
            <a:ext cx="395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663" name="Shape 663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664" name="Shape 664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666" name="Shape 666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667" name="Shape 667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668" name="Shape 668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669" name="Shape 669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670" name="Shape 670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671" name="Shape 671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1950600" y="0"/>
            <a:ext cx="52428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b="1"/>
              <a:t>Ryan’s Unit (cont.)</a:t>
            </a:r>
          </a:p>
        </p:txBody>
      </p:sp>
      <p:pic>
        <p:nvPicPr>
          <p:cNvPr id="677" name="Shape 677" descr="Capture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575" y="761824"/>
            <a:ext cx="7199573" cy="4300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8" name="Shape 678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679" name="Shape 679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680" name="Shape 680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681" name="Shape 681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682" name="Shape 682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683" name="Shape 683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684" name="Shape 684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685" name="Shape 685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686" name="Shape 686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>
            <a:off x="2590799" y="1813850"/>
            <a:ext cx="6096000" cy="10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Any Questions?</a:t>
            </a:r>
          </a:p>
        </p:txBody>
      </p:sp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2590799" y="2180184"/>
            <a:ext cx="6096000" cy="1125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Thank you for your time!</a:t>
            </a:r>
          </a:p>
        </p:txBody>
      </p:sp>
      <p:grpSp>
        <p:nvGrpSpPr>
          <p:cNvPr id="693" name="Shape 693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694" name="Shape 694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695" name="Shape 695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696" name="Shape 696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697" name="Shape 697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698" name="Shape 698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699" name="Shape 699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700" name="Shape 700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701" name="Shape 701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010350" y="467400"/>
            <a:ext cx="65115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000" b="1"/>
              <a:t>Introduction - 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3000" b="1"/>
              <a:t>Traveling Salesman Problem (TSP)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177750" y="125900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SzPct val="100000"/>
            </a:pPr>
            <a:r>
              <a:rPr lang="en" sz="2400"/>
              <a:t>What is the TSP?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Why the TSP?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Applications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807" y="1176249"/>
            <a:ext cx="3854517" cy="35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5218875" y="4675387"/>
            <a:ext cx="3768900" cy="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http://www.math.uwaterloo.ca/tsp/gallery/igraphics/lincoln.html</a:t>
            </a:r>
            <a:r>
              <a:rPr lang="en" sz="1000"/>
              <a:t> </a:t>
            </a:r>
          </a:p>
        </p:txBody>
      </p:sp>
      <p:grpSp>
        <p:nvGrpSpPr>
          <p:cNvPr id="137" name="Shape 137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138" name="Shape 138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139" name="Shape 139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Introduction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016050" y="391350"/>
            <a:ext cx="47253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000" b="1"/>
              <a:t>Introduction - 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3000" b="1"/>
              <a:t>Artificial Intelligence (AI)</a:t>
            </a:r>
          </a:p>
        </p:txBody>
      </p:sp>
      <p:pic>
        <p:nvPicPr>
          <p:cNvPr id="151" name="Shape 151" descr="AAEAAQAAAAAAAAtEAAAAJDg3MTkxNTI4LTQ4ZTgtNGM2OC05OTY5LTkyZjZjMWY1YzE3MQ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499" y="1308200"/>
            <a:ext cx="7050498" cy="34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3481475" y="3411275"/>
            <a:ext cx="1102200" cy="62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4960975" y="4702800"/>
            <a:ext cx="7341000" cy="8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https://media.licdn.com/mpr/mpr/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4" name="Shape 154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155" name="Shape 155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Introduction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Literature Review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984375" y="300875"/>
            <a:ext cx="67467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Literature Review: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The TSP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2104500" y="760725"/>
            <a:ext cx="4242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3600"/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/>
              <a:t>NP-hard</a:t>
            </a:r>
            <a:br>
              <a:rPr lang="en" sz="3600"/>
            </a:br>
            <a:endParaRPr lang="en" sz="3600"/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/>
              <a:t>(n-1)!/2</a:t>
            </a:r>
            <a:br>
              <a:rPr lang="en" sz="3600"/>
            </a:br>
            <a:endParaRPr lang="en" sz="3600"/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/>
              <a:t>3,038 cities have...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600"/>
          </a:p>
          <a:p>
            <a:pPr marL="0" lvl="0" indent="0" rt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169" name="Shape 169"/>
          <p:cNvSpPr txBox="1"/>
          <p:nvPr/>
        </p:nvSpPr>
        <p:spPr>
          <a:xfrm>
            <a:off x="2209075" y="4473525"/>
            <a:ext cx="4608300" cy="4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http://www.math.uwaterloo.ca/tsp/problem/pcb3cnt.html</a:t>
            </a:r>
            <a:r>
              <a:rPr lang="en" sz="1000"/>
              <a:t> 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6500" y="1123325"/>
            <a:ext cx="2199542" cy="324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6039000" y="4473525"/>
            <a:ext cx="3566400" cy="41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http://aristotle2digital.blogwyrm.com/?p=384</a:t>
            </a:r>
            <a:r>
              <a:rPr lang="en" sz="1000"/>
              <a:t> </a:t>
            </a:r>
          </a:p>
        </p:txBody>
      </p:sp>
      <p:grpSp>
        <p:nvGrpSpPr>
          <p:cNvPr id="172" name="Shape 172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173" name="Shape 173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>
                  <a:solidFill>
                    <a:srgbClr val="FFFFFF"/>
                  </a:solidFill>
                </a:rPr>
                <a:t>Literature Review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 descr="3038 fact pt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50" y="98950"/>
            <a:ext cx="2677374" cy="48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3038 fact pt 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0374" y="98949"/>
            <a:ext cx="2728350" cy="486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3038 fact pt 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2975" y="98950"/>
            <a:ext cx="2570065" cy="486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984375" y="300875"/>
            <a:ext cx="67467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Literature Review: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000" b="1" i="1"/>
              <a:t>k</a:t>
            </a:r>
            <a:r>
              <a:rPr lang="en" sz="3000" b="1"/>
              <a:t>-OPT Algorithms</a:t>
            </a:r>
          </a:p>
        </p:txBody>
      </p:sp>
      <p:pic>
        <p:nvPicPr>
          <p:cNvPr id="193" name="Shape 193" descr="425623142739391612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950" y="1425650"/>
            <a:ext cx="6949750" cy="229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3670500" y="3717850"/>
            <a:ext cx="44517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https://hackaday.io/project/4955-g-code-optimization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95" name="Shape 195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196" name="Shape 196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>
                  <a:solidFill>
                    <a:srgbClr val="FFFFFF"/>
                  </a:solidFill>
                </a:rPr>
                <a:t>Literature Review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984375" y="300875"/>
            <a:ext cx="6746700" cy="62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Literature Review: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000" b="1"/>
              <a:t>Nearest Neighbor Approach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775" y="1294300"/>
            <a:ext cx="5416000" cy="34264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0" name="Shape 210"/>
          <p:cNvSpPr txBox="1"/>
          <p:nvPr/>
        </p:nvSpPr>
        <p:spPr>
          <a:xfrm>
            <a:off x="3547850" y="4754775"/>
            <a:ext cx="4300500" cy="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https://www8.cs.umu.se/kurser/TDBAfl/VT06/algorithms/BOOK/BOOK4/NODE188.HTM</a:t>
            </a:r>
            <a:r>
              <a:rPr lang="en" sz="800"/>
              <a:t> </a:t>
            </a:r>
          </a:p>
        </p:txBody>
      </p:sp>
      <p:grpSp>
        <p:nvGrpSpPr>
          <p:cNvPr id="211" name="Shape 211"/>
          <p:cNvGrpSpPr/>
          <p:nvPr/>
        </p:nvGrpSpPr>
        <p:grpSpPr>
          <a:xfrm>
            <a:off x="25928" y="1706717"/>
            <a:ext cx="1974918" cy="2601578"/>
            <a:chOff x="502000" y="2046600"/>
            <a:chExt cx="1390200" cy="3368175"/>
          </a:xfrm>
        </p:grpSpPr>
        <p:sp>
          <p:nvSpPr>
            <p:cNvPr id="212" name="Shape 212"/>
            <p:cNvSpPr/>
            <p:nvPr/>
          </p:nvSpPr>
          <p:spPr>
            <a:xfrm>
              <a:off x="502000" y="20466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Abstract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502000" y="2461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Introduction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502000" y="2907450"/>
              <a:ext cx="1390200" cy="3456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>
                  <a:solidFill>
                    <a:srgbClr val="FFFFFF"/>
                  </a:solidFill>
                </a:rPr>
                <a:t>Literature Review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502000" y="3353325"/>
              <a:ext cx="1390200" cy="407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300"/>
                <a:t>Goals  &amp; Objectives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502000" y="383010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Training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502000" y="42445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Methods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502000" y="4690950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Research Conclusions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502000" y="5090475"/>
              <a:ext cx="1390200" cy="324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Unit Design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Microsoft Office PowerPoint</Application>
  <PresentationFormat>On-screen Show (16:9)</PresentationFormat>
  <Paragraphs>563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Project 3: “Bio-Inspired Optimization of the Traveling Salesman Problem”</vt:lpstr>
      <vt:lpstr>Table of Contents</vt:lpstr>
      <vt:lpstr>Abstract</vt:lpstr>
      <vt:lpstr>Introduction -  Traveling Salesman Problem (TSP)</vt:lpstr>
      <vt:lpstr>Introduction -  Artificial Intelligence (AI)</vt:lpstr>
      <vt:lpstr>Literature Review: The TSP</vt:lpstr>
      <vt:lpstr>PowerPoint Presentation</vt:lpstr>
      <vt:lpstr>Literature Review: k-OPT Algorithms</vt:lpstr>
      <vt:lpstr>Literature Review: Nearest Neighbor Approach</vt:lpstr>
      <vt:lpstr>Literature Review: Nearest Neighbor Approach</vt:lpstr>
      <vt:lpstr>Literature Review: Genetic Algorithms</vt:lpstr>
      <vt:lpstr>Literature Review: Clustering Methods</vt:lpstr>
      <vt:lpstr>Main Goal</vt:lpstr>
      <vt:lpstr>Objectives &amp; Research Tasks</vt:lpstr>
      <vt:lpstr>Research Timeline and Training</vt:lpstr>
      <vt:lpstr>Research Methods: 2-OPT</vt:lpstr>
      <vt:lpstr>Research Methods: 2-OPT</vt:lpstr>
      <vt:lpstr>Research Methods: GA creation</vt:lpstr>
      <vt:lpstr>Research Methods: Optimizing the GA</vt:lpstr>
      <vt:lpstr>Research Methods: Optimizing the GA</vt:lpstr>
      <vt:lpstr>Research Methods: Running GA</vt:lpstr>
      <vt:lpstr>Research Methods: Running GA</vt:lpstr>
      <vt:lpstr>Research Methods: GA Results</vt:lpstr>
      <vt:lpstr>Research Methods: Creating a Hybrid Algorithm</vt:lpstr>
      <vt:lpstr>Research Methods: Running Hybrid Algorithm</vt:lpstr>
      <vt:lpstr>Research Methods: Running Hybrid Algorithm</vt:lpstr>
      <vt:lpstr>Research Methods: Hybrid Algorithm</vt:lpstr>
      <vt:lpstr>Research Methods: Clustering</vt:lpstr>
      <vt:lpstr>Research Methods: Clustering vs. Non-clustering</vt:lpstr>
      <vt:lpstr>Research Methods: Clustering vs. Non-clustering</vt:lpstr>
      <vt:lpstr>Conclusions: Research</vt:lpstr>
      <vt:lpstr>Conclusions: Goals and Objectives</vt:lpstr>
      <vt:lpstr>John’s Unit</vt:lpstr>
      <vt:lpstr>John’s Unit (cont.)</vt:lpstr>
      <vt:lpstr>Ryan’s Unit</vt:lpstr>
      <vt:lpstr>Ryan’s Unit (cont.)</vt:lpstr>
      <vt:lpstr>Ryan’s Unit (cont.)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3: “Bio-Inspired Optimization of the Traveling Salesman Problem”</dc:title>
  <dc:creator>CEEMS</dc:creator>
  <cp:lastModifiedBy>CEEMS</cp:lastModifiedBy>
  <cp:revision>1</cp:revision>
  <dcterms:modified xsi:type="dcterms:W3CDTF">2017-07-24T14:07:22Z</dcterms:modified>
</cp:coreProperties>
</file>